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7" r:id="rId9"/>
    <p:sldId id="261" r:id="rId10"/>
    <p:sldId id="262" r:id="rId11"/>
    <p:sldId id="263" r:id="rId12"/>
    <p:sldId id="264" r:id="rId13"/>
    <p:sldId id="265" r:id="rId14"/>
    <p:sldId id="266" r:id="rId15"/>
  </p:sldIdLst>
  <p:sldSz cx="14630400" cy="8229600"/>
  <p:notesSz cx="8229600" cy="14630400"/>
  <p:embeddedFontLst>
    <p:embeddedFont>
      <p:font typeface="Merriweather" panose="00000500000000000000" pitchFamily="34" charset="0"/>
      <p:regular r:id="rId19"/>
    </p:embeddedFont>
    <p:embeddedFont>
      <p:font typeface="Merriweather" panose="00000500000000000000" pitchFamily="34" charset="-122"/>
      <p:regular r:id="rId20"/>
    </p:embeddedFont>
    <p:embeddedFont>
      <p:font typeface="Merriweather" panose="00000500000000000000" pitchFamily="34" charset="-120"/>
      <p:regular r:id="rId21"/>
    </p:embeddedFont>
    <p:embeddedFont>
      <p:font typeface="Consolas" panose="020B0609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34" charset="-122"/>
      <p:regular r:id="rId26"/>
    </p:embeddedFont>
    <p:embeddedFont>
      <p:font typeface="Consolas" panose="020B0609020204030204" pitchFamily="34" charset="-120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3.fntdata"/><Relationship Id="rId30" Type="http://schemas.openxmlformats.org/officeDocument/2006/relationships/font" Target="fonts/font12.fntdata"/><Relationship Id="rId3" Type="http://schemas.openxmlformats.org/officeDocument/2006/relationships/slide" Target="slides/slide1.xml"/><Relationship Id="rId29" Type="http://schemas.openxmlformats.org/officeDocument/2006/relationships/font" Target="fonts/font11.fntdata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10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279803"/>
            <a:ext cx="74164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Introduction to C++ and Character Variables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192542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Presented By: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3865007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            Abdul Subhan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4537472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                   Muhammad Bilal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5209937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                         Mubeen Ali Zulfiqar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198" y="5882402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                                                Ali Azam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0198" y="6554867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                         </a:t>
            </a:r>
            <a:endParaRPr lang="en-US" sz="1900" dirty="0"/>
          </a:p>
        </p:txBody>
      </p:sp>
      <p:sp>
        <p:nvSpPr>
          <p:cNvPr id="10" name="Text Box 9"/>
          <p:cNvSpPr txBox="1"/>
          <p:nvPr/>
        </p:nvSpPr>
        <p:spPr>
          <a:xfrm>
            <a:off x="5845175" y="3223895"/>
            <a:ext cx="7895590" cy="3325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790" y="804863"/>
            <a:ext cx="9054346" cy="713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Part 3: Practical Coding Exercises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8790" y="1974413"/>
            <a:ext cx="13032819" cy="365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Put your knowledge into practice with these hands-on coding exercises!</a:t>
            </a:r>
            <a:endParaRPr lang="en-US" sz="1750" dirty="0"/>
          </a:p>
        </p:txBody>
      </p:sp>
      <p:sp>
        <p:nvSpPr>
          <p:cNvPr id="4" name="Text 2"/>
          <p:cNvSpPr/>
          <p:nvPr>
            <p:custDataLst>
              <p:tags r:id="rId1"/>
            </p:custDataLst>
          </p:nvPr>
        </p:nvSpPr>
        <p:spPr>
          <a:xfrm>
            <a:off x="798790" y="2596277"/>
            <a:ext cx="228124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>
            <p:custDataLst>
              <p:tags r:id="rId2"/>
            </p:custDataLst>
          </p:nvPr>
        </p:nvSpPr>
        <p:spPr>
          <a:xfrm>
            <a:off x="798790" y="2953702"/>
            <a:ext cx="6402348" cy="30480"/>
          </a:xfrm>
          <a:prstGeom prst="rect">
            <a:avLst/>
          </a:prstGeom>
          <a:solidFill>
            <a:srgbClr val="609DFF"/>
          </a:solidFill>
        </p:spPr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798790" y="3128724"/>
            <a:ext cx="5471874" cy="356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Exercise 1: Basic Declaration and Output</a:t>
            </a:r>
            <a:endParaRPr lang="en-US" sz="2200" dirty="0"/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798790" y="3622238"/>
            <a:ext cx="6402348" cy="1103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Declare and initialize three </a:t>
            </a:r>
            <a:r>
              <a:rPr lang="en-US" sz="17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variables (initial, digit, punctuation). Print them on one line, then each on a new line.</a:t>
            </a:r>
            <a:endParaRPr lang="en-US" sz="1750" dirty="0"/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7429262" y="2596277"/>
            <a:ext cx="228124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>
            <p:custDataLst>
              <p:tags r:id="rId6"/>
            </p:custDataLst>
          </p:nvPr>
        </p:nvSpPr>
        <p:spPr>
          <a:xfrm>
            <a:off x="7429262" y="2953702"/>
            <a:ext cx="6402348" cy="30480"/>
          </a:xfrm>
          <a:prstGeom prst="rect">
            <a:avLst/>
          </a:prstGeom>
          <a:solidFill>
            <a:srgbClr val="609DFF"/>
          </a:solidFill>
        </p:spPr>
      </p:sp>
      <p:sp>
        <p:nvSpPr>
          <p:cNvPr id="10" name="Text 8"/>
          <p:cNvSpPr/>
          <p:nvPr>
            <p:custDataLst>
              <p:tags r:id="rId7"/>
            </p:custDataLst>
          </p:nvPr>
        </p:nvSpPr>
        <p:spPr>
          <a:xfrm>
            <a:off x="7429262" y="3128724"/>
            <a:ext cx="4664273" cy="356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Exercise 2: Exploring ASCII Values</a:t>
            </a:r>
            <a:endParaRPr lang="en-US" sz="2200" dirty="0"/>
          </a:p>
        </p:txBody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7429262" y="3622238"/>
            <a:ext cx="6402348" cy="7455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Assign a letter to a </a:t>
            </a:r>
            <a:r>
              <a:rPr lang="en-US" sz="17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, print its ASCII value. Add 1 to the </a:t>
            </a:r>
            <a:r>
              <a:rPr lang="en-US" sz="17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, and observe the new character and its ASCII value.</a:t>
            </a:r>
            <a:endParaRPr lang="en-US" sz="1750" dirty="0"/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798790" y="5124569"/>
            <a:ext cx="228124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>
            <p:custDataLst>
              <p:tags r:id="rId10"/>
            </p:custDataLst>
          </p:nvPr>
        </p:nvSpPr>
        <p:spPr>
          <a:xfrm>
            <a:off x="798790" y="5481995"/>
            <a:ext cx="6402348" cy="30480"/>
          </a:xfrm>
          <a:prstGeom prst="rect">
            <a:avLst/>
          </a:prstGeom>
          <a:solidFill>
            <a:srgbClr val="609DFF"/>
          </a:solidFill>
        </p:spPr>
      </p:sp>
      <p:sp>
        <p:nvSpPr>
          <p:cNvPr id="14" name="Text 12"/>
          <p:cNvSpPr/>
          <p:nvPr>
            <p:custDataLst>
              <p:tags r:id="rId11"/>
            </p:custDataLst>
          </p:nvPr>
        </p:nvSpPr>
        <p:spPr>
          <a:xfrm>
            <a:off x="798790" y="5657017"/>
            <a:ext cx="5918359" cy="356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Exercise 3: Working with Escape Sequences</a:t>
            </a:r>
            <a:endParaRPr lang="en-US" sz="2200" dirty="0"/>
          </a:p>
        </p:txBody>
      </p:sp>
      <p:sp>
        <p:nvSpPr>
          <p:cNvPr id="15" name="Text 13"/>
          <p:cNvSpPr/>
          <p:nvPr>
            <p:custDataLst>
              <p:tags r:id="rId12"/>
            </p:custDataLst>
          </p:nvPr>
        </p:nvSpPr>
        <p:spPr>
          <a:xfrm>
            <a:off x="798790" y="6150531"/>
            <a:ext cx="6402348" cy="1103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Use </a:t>
            </a:r>
            <a:r>
              <a:rPr lang="en-US" sz="17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cout</a:t>
            </a: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and escape sequences to precisely print a multi-line string containing a file path, a quoted phrase, and an indented line.</a:t>
            </a:r>
            <a:endParaRPr lang="en-US" sz="1750" dirty="0"/>
          </a:p>
        </p:txBody>
      </p:sp>
      <p:sp>
        <p:nvSpPr>
          <p:cNvPr id="16" name="Text 14"/>
          <p:cNvSpPr/>
          <p:nvPr>
            <p:custDataLst>
              <p:tags r:id="rId13"/>
            </p:custDataLst>
          </p:nvPr>
        </p:nvSpPr>
        <p:spPr>
          <a:xfrm>
            <a:off x="7429262" y="5124569"/>
            <a:ext cx="228124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>
            <p:custDataLst>
              <p:tags r:id="rId14"/>
            </p:custDataLst>
          </p:nvPr>
        </p:nvSpPr>
        <p:spPr>
          <a:xfrm>
            <a:off x="7429262" y="5481995"/>
            <a:ext cx="6402348" cy="30480"/>
          </a:xfrm>
          <a:prstGeom prst="rect">
            <a:avLst/>
          </a:prstGeom>
          <a:solidFill>
            <a:srgbClr val="609DFF"/>
          </a:solidFill>
        </p:spPr>
      </p:sp>
      <p:sp>
        <p:nvSpPr>
          <p:cNvPr id="18" name="Text 16"/>
          <p:cNvSpPr/>
          <p:nvPr>
            <p:custDataLst>
              <p:tags r:id="rId15"/>
            </p:custDataLst>
          </p:nvPr>
        </p:nvSpPr>
        <p:spPr>
          <a:xfrm>
            <a:off x="7429262" y="5657017"/>
            <a:ext cx="3662720" cy="356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Exercise 4: Character Input</a:t>
            </a:r>
            <a:endParaRPr lang="en-US" sz="2200" dirty="0"/>
          </a:p>
        </p:txBody>
      </p:sp>
      <p:sp>
        <p:nvSpPr>
          <p:cNvPr id="19" name="Text 17"/>
          <p:cNvSpPr/>
          <p:nvPr>
            <p:custDataLst>
              <p:tags r:id="rId16"/>
            </p:custDataLst>
          </p:nvPr>
        </p:nvSpPr>
        <p:spPr>
          <a:xfrm>
            <a:off x="7429262" y="6150531"/>
            <a:ext cx="6402348" cy="7303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Enhance Exercise 1 by taking a user-provided character input and including it in your output.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97261"/>
            <a:ext cx="4936569" cy="6169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Hints for Success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000" y="2884170"/>
            <a:ext cx="7416165" cy="3975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For Exercise 3, remember to use </a:t>
            </a: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\\\\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for a literal backslash, </a:t>
            </a: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\"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for double quotes, </a:t>
            </a: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\n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for newlines, and </a:t>
            </a: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\t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for tabs.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3775591"/>
            <a:ext cx="7416403" cy="797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You can chain multiple </a:t>
            </a: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&lt;&lt;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operators in a single </a:t>
            </a: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cout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statement to print several items.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4659154"/>
            <a:ext cx="7416403" cy="797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Don't forget to include the necessary headers like </a:t>
            </a: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&lt;iostream&gt;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for input/output operations.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5542717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Experiment and compile your code frequently to catch errors early!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71543"/>
            <a:ext cx="5460802" cy="6169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Resources for Research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198" y="2858691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Further your understanding with these valuable online resources: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3925967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W3Schools C++ Tutorial: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</a:t>
            </a:r>
            <a:r>
              <a:rPr lang="en-US" sz="1900" u="sng" dirty="0">
                <a:solidFill>
                  <a:srgbClr val="609DFF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Introduction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&amp; </a:t>
            </a:r>
            <a:r>
              <a:rPr lang="en-US" sz="1900" u="sng" dirty="0">
                <a:solidFill>
                  <a:srgbClr val="609DFF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Variables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4407098"/>
            <a:ext cx="7416403" cy="4024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Programiz: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</a:t>
            </a:r>
            <a:r>
              <a:rPr lang="en-US" sz="1900" u="sng" dirty="0">
                <a:solidFill>
                  <a:srgbClr val="609DFF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C++ </a:t>
            </a: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1900" u="sng" dirty="0">
                <a:solidFill>
                  <a:srgbClr val="609DFF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Type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4895850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cplusplus.com Tutorial: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</a:t>
            </a:r>
            <a:r>
              <a:rPr lang="en-US" sz="1900" u="sng" dirty="0">
                <a:solidFill>
                  <a:srgbClr val="609DFF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Variables and types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198" y="5568315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These resources offer detailed explanations and additional examples to support your learning journey.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66154"/>
            <a:ext cx="74164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Introduction to C++ and Character Variables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478893"/>
            <a:ext cx="7416403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Welcome to this assignment, designed to introduce you to the powerful world of C++ programming and the fundamental concept of character variables.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602" y="644247"/>
            <a:ext cx="4672489" cy="5840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Learning Objectives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817602" y="2045851"/>
            <a:ext cx="4175998" cy="2847142"/>
          </a:xfrm>
          <a:prstGeom prst="roundRect">
            <a:avLst>
              <a:gd name="adj" fmla="val 5139"/>
            </a:avLst>
          </a:prstGeom>
          <a:solidFill>
            <a:srgbClr val="09151A">
              <a:alpha val="95000"/>
            </a:srgbClr>
          </a:solidFill>
        </p:spPr>
      </p:sp>
      <p:sp>
        <p:nvSpPr>
          <p:cNvPr id="4" name="Shape 2"/>
          <p:cNvSpPr/>
          <p:nvPr/>
        </p:nvSpPr>
        <p:spPr>
          <a:xfrm>
            <a:off x="817602" y="2015371"/>
            <a:ext cx="4175998" cy="121920"/>
          </a:xfrm>
          <a:prstGeom prst="roundRect">
            <a:avLst>
              <a:gd name="adj" fmla="val 80481"/>
            </a:avLst>
          </a:prstGeom>
          <a:solidFill>
            <a:srgbClr val="609DFF"/>
          </a:solidFill>
        </p:spPr>
      </p:sp>
      <p:sp>
        <p:nvSpPr>
          <p:cNvPr id="5" name="Shape 3"/>
          <p:cNvSpPr/>
          <p:nvPr/>
        </p:nvSpPr>
        <p:spPr>
          <a:xfrm>
            <a:off x="2555200" y="1695450"/>
            <a:ext cx="700802" cy="700802"/>
          </a:xfrm>
          <a:prstGeom prst="roundRect">
            <a:avLst>
              <a:gd name="adj" fmla="val 130479"/>
            </a:avLst>
          </a:prstGeom>
          <a:solidFill>
            <a:srgbClr val="609DFF"/>
          </a:solidFill>
        </p:spPr>
      </p:sp>
      <p:sp>
        <p:nvSpPr>
          <p:cNvPr id="6" name="Text 4"/>
          <p:cNvSpPr/>
          <p:nvPr/>
        </p:nvSpPr>
        <p:spPr>
          <a:xfrm>
            <a:off x="2765465" y="1870591"/>
            <a:ext cx="280273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81683" y="2629853"/>
            <a:ext cx="2920246" cy="3650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C++ Fundamentals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1081683" y="3135035"/>
            <a:ext cx="3647837" cy="7474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Describe the core characteristics and applications of C++.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5227201" y="2045851"/>
            <a:ext cx="4175998" cy="2847142"/>
          </a:xfrm>
          <a:prstGeom prst="roundRect">
            <a:avLst>
              <a:gd name="adj" fmla="val 5139"/>
            </a:avLst>
          </a:prstGeom>
          <a:solidFill>
            <a:srgbClr val="09151A">
              <a:alpha val="95000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5227201" y="2015371"/>
            <a:ext cx="4175998" cy="121920"/>
          </a:xfrm>
          <a:prstGeom prst="roundRect">
            <a:avLst>
              <a:gd name="adj" fmla="val 80481"/>
            </a:avLst>
          </a:prstGeom>
          <a:solidFill>
            <a:srgbClr val="609DFF"/>
          </a:solidFill>
        </p:spPr>
      </p:sp>
      <p:sp>
        <p:nvSpPr>
          <p:cNvPr id="11" name="Shape 9"/>
          <p:cNvSpPr/>
          <p:nvPr/>
        </p:nvSpPr>
        <p:spPr>
          <a:xfrm>
            <a:off x="6964799" y="1695450"/>
            <a:ext cx="700802" cy="700802"/>
          </a:xfrm>
          <a:prstGeom prst="roundRect">
            <a:avLst>
              <a:gd name="adj" fmla="val 130479"/>
            </a:avLst>
          </a:prstGeom>
          <a:solidFill>
            <a:srgbClr val="609DFF"/>
          </a:solidFill>
        </p:spPr>
      </p:sp>
      <p:sp>
        <p:nvSpPr>
          <p:cNvPr id="12" name="Text 10"/>
          <p:cNvSpPr/>
          <p:nvPr/>
        </p:nvSpPr>
        <p:spPr>
          <a:xfrm>
            <a:off x="7175063" y="1870591"/>
            <a:ext cx="280273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491282" y="2629853"/>
            <a:ext cx="2920246" cy="3650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Variables in C++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5491282" y="3135035"/>
            <a:ext cx="3647837" cy="7474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Understand the role and basic syntax of variables.</a:t>
            </a:r>
            <a:endParaRPr lang="en-US" sz="1800" dirty="0"/>
          </a:p>
        </p:txBody>
      </p:sp>
      <p:sp>
        <p:nvSpPr>
          <p:cNvPr id="15" name="Shape 13"/>
          <p:cNvSpPr/>
          <p:nvPr/>
        </p:nvSpPr>
        <p:spPr>
          <a:xfrm>
            <a:off x="9636800" y="2045851"/>
            <a:ext cx="4175998" cy="2847142"/>
          </a:xfrm>
          <a:prstGeom prst="roundRect">
            <a:avLst>
              <a:gd name="adj" fmla="val 5139"/>
            </a:avLst>
          </a:prstGeom>
          <a:solidFill>
            <a:srgbClr val="09151A">
              <a:alpha val="95000"/>
            </a:srgbClr>
          </a:solidFill>
        </p:spPr>
      </p:sp>
      <p:sp>
        <p:nvSpPr>
          <p:cNvPr id="16" name="Shape 14"/>
          <p:cNvSpPr/>
          <p:nvPr/>
        </p:nvSpPr>
        <p:spPr>
          <a:xfrm>
            <a:off x="9636800" y="2015371"/>
            <a:ext cx="4175998" cy="121920"/>
          </a:xfrm>
          <a:prstGeom prst="roundRect">
            <a:avLst>
              <a:gd name="adj" fmla="val 80481"/>
            </a:avLst>
          </a:prstGeom>
          <a:solidFill>
            <a:srgbClr val="609DFF"/>
          </a:solidFill>
        </p:spPr>
      </p:sp>
      <p:sp>
        <p:nvSpPr>
          <p:cNvPr id="17" name="Shape 15"/>
          <p:cNvSpPr/>
          <p:nvPr/>
        </p:nvSpPr>
        <p:spPr>
          <a:xfrm>
            <a:off x="11374398" y="1695450"/>
            <a:ext cx="700802" cy="700802"/>
          </a:xfrm>
          <a:prstGeom prst="roundRect">
            <a:avLst>
              <a:gd name="adj" fmla="val 130479"/>
            </a:avLst>
          </a:prstGeom>
          <a:solidFill>
            <a:srgbClr val="609DFF"/>
          </a:solidFill>
        </p:spPr>
      </p:sp>
      <p:sp>
        <p:nvSpPr>
          <p:cNvPr id="18" name="Text 16"/>
          <p:cNvSpPr/>
          <p:nvPr/>
        </p:nvSpPr>
        <p:spPr>
          <a:xfrm>
            <a:off x="11584662" y="1870591"/>
            <a:ext cx="280273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900880" y="2629853"/>
            <a:ext cx="3647837" cy="730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Char Variable Manipulation</a:t>
            </a:r>
            <a:endParaRPr lang="en-US" sz="2250" dirty="0"/>
          </a:p>
        </p:txBody>
      </p:sp>
      <p:sp>
        <p:nvSpPr>
          <p:cNvPr id="20" name="Text 18"/>
          <p:cNvSpPr/>
          <p:nvPr/>
        </p:nvSpPr>
        <p:spPr>
          <a:xfrm>
            <a:off x="9900880" y="3500080"/>
            <a:ext cx="3647837" cy="11288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Declare, initialize, and manipulate character (</a:t>
            </a:r>
            <a:r>
              <a:rPr lang="en-US" sz="18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) variables.</a:t>
            </a:r>
            <a:endParaRPr lang="en-US" sz="1800" dirty="0"/>
          </a:p>
        </p:txBody>
      </p:sp>
      <p:sp>
        <p:nvSpPr>
          <p:cNvPr id="21" name="Shape 19"/>
          <p:cNvSpPr/>
          <p:nvPr/>
        </p:nvSpPr>
        <p:spPr>
          <a:xfrm>
            <a:off x="817602" y="5476994"/>
            <a:ext cx="6380798" cy="2108359"/>
          </a:xfrm>
          <a:prstGeom prst="roundRect">
            <a:avLst>
              <a:gd name="adj" fmla="val 6939"/>
            </a:avLst>
          </a:prstGeom>
          <a:solidFill>
            <a:srgbClr val="09151A">
              <a:alpha val="95000"/>
            </a:srgbClr>
          </a:solidFill>
        </p:spPr>
      </p:sp>
      <p:sp>
        <p:nvSpPr>
          <p:cNvPr id="22" name="Shape 20"/>
          <p:cNvSpPr/>
          <p:nvPr/>
        </p:nvSpPr>
        <p:spPr>
          <a:xfrm>
            <a:off x="817602" y="5446514"/>
            <a:ext cx="6380798" cy="121920"/>
          </a:xfrm>
          <a:prstGeom prst="roundRect">
            <a:avLst>
              <a:gd name="adj" fmla="val 80481"/>
            </a:avLst>
          </a:prstGeom>
          <a:solidFill>
            <a:srgbClr val="609DFF"/>
          </a:solidFill>
        </p:spPr>
      </p:sp>
      <p:sp>
        <p:nvSpPr>
          <p:cNvPr id="23" name="Shape 21"/>
          <p:cNvSpPr/>
          <p:nvPr/>
        </p:nvSpPr>
        <p:spPr>
          <a:xfrm>
            <a:off x="3657600" y="5126593"/>
            <a:ext cx="700802" cy="700802"/>
          </a:xfrm>
          <a:prstGeom prst="roundRect">
            <a:avLst>
              <a:gd name="adj" fmla="val 130479"/>
            </a:avLst>
          </a:prstGeom>
          <a:solidFill>
            <a:srgbClr val="609DFF"/>
          </a:solidFill>
        </p:spPr>
      </p:sp>
      <p:sp>
        <p:nvSpPr>
          <p:cNvPr id="24" name="Text 22"/>
          <p:cNvSpPr/>
          <p:nvPr/>
        </p:nvSpPr>
        <p:spPr>
          <a:xfrm>
            <a:off x="3867864" y="5301734"/>
            <a:ext cx="280273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4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1081683" y="6060996"/>
            <a:ext cx="2920246" cy="3650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ASCII Relationship</a:t>
            </a:r>
            <a:endParaRPr lang="en-US" sz="2250" dirty="0"/>
          </a:p>
        </p:txBody>
      </p:sp>
      <p:sp>
        <p:nvSpPr>
          <p:cNvPr id="26" name="Text 24"/>
          <p:cNvSpPr/>
          <p:nvPr/>
        </p:nvSpPr>
        <p:spPr>
          <a:xfrm>
            <a:off x="1081683" y="6566178"/>
            <a:ext cx="5852636" cy="7550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Explain and demonstrate </a:t>
            </a:r>
            <a:r>
              <a:rPr lang="en-US" sz="18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variables and their ASCII values.</a:t>
            </a:r>
            <a:endParaRPr lang="en-US" sz="1800" dirty="0"/>
          </a:p>
        </p:txBody>
      </p:sp>
      <p:sp>
        <p:nvSpPr>
          <p:cNvPr id="27" name="Shape 25"/>
          <p:cNvSpPr/>
          <p:nvPr/>
        </p:nvSpPr>
        <p:spPr>
          <a:xfrm>
            <a:off x="7432000" y="5476994"/>
            <a:ext cx="6380798" cy="2108359"/>
          </a:xfrm>
          <a:prstGeom prst="roundRect">
            <a:avLst>
              <a:gd name="adj" fmla="val 6939"/>
            </a:avLst>
          </a:prstGeom>
          <a:solidFill>
            <a:srgbClr val="09151A">
              <a:alpha val="95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7432000" y="5446514"/>
            <a:ext cx="6380798" cy="121920"/>
          </a:xfrm>
          <a:prstGeom prst="roundRect">
            <a:avLst>
              <a:gd name="adj" fmla="val 80481"/>
            </a:avLst>
          </a:prstGeom>
          <a:solidFill>
            <a:srgbClr val="609DFF"/>
          </a:solidFill>
        </p:spPr>
      </p:sp>
      <p:sp>
        <p:nvSpPr>
          <p:cNvPr id="29" name="Shape 27"/>
          <p:cNvSpPr/>
          <p:nvPr/>
        </p:nvSpPr>
        <p:spPr>
          <a:xfrm>
            <a:off x="10271998" y="5126593"/>
            <a:ext cx="700802" cy="700802"/>
          </a:xfrm>
          <a:prstGeom prst="roundRect">
            <a:avLst>
              <a:gd name="adj" fmla="val 130479"/>
            </a:avLst>
          </a:prstGeom>
          <a:solidFill>
            <a:srgbClr val="609DFF"/>
          </a:solidFill>
        </p:spPr>
      </p:sp>
      <p:sp>
        <p:nvSpPr>
          <p:cNvPr id="30" name="Text 28"/>
          <p:cNvSpPr/>
          <p:nvPr/>
        </p:nvSpPr>
        <p:spPr>
          <a:xfrm>
            <a:off x="10482263" y="5301734"/>
            <a:ext cx="280273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5</a:t>
            </a:r>
            <a:endParaRPr lang="en-US" sz="2200" dirty="0"/>
          </a:p>
        </p:txBody>
      </p:sp>
      <p:sp>
        <p:nvSpPr>
          <p:cNvPr id="31" name="Text 29"/>
          <p:cNvSpPr/>
          <p:nvPr/>
        </p:nvSpPr>
        <p:spPr>
          <a:xfrm>
            <a:off x="7696081" y="6060996"/>
            <a:ext cx="2920246" cy="3650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Escape Sequences</a:t>
            </a:r>
            <a:endParaRPr lang="en-US" sz="2250" dirty="0"/>
          </a:p>
        </p:txBody>
      </p:sp>
      <p:sp>
        <p:nvSpPr>
          <p:cNvPr id="32" name="Text 30"/>
          <p:cNvSpPr/>
          <p:nvPr/>
        </p:nvSpPr>
        <p:spPr>
          <a:xfrm>
            <a:off x="7696081" y="6566178"/>
            <a:ext cx="5852636" cy="3737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Utilize escape sequences for special characters.</a:t>
            </a:r>
            <a:endParaRPr lang="en-US" sz="1800" dirty="0"/>
          </a:p>
        </p:txBody>
      </p:sp>
      <p:sp>
        <p:nvSpPr>
          <p:cNvPr id="33" name="Text Box 32"/>
          <p:cNvSpPr txBox="1"/>
          <p:nvPr/>
        </p:nvSpPr>
        <p:spPr>
          <a:xfrm>
            <a:off x="749300" y="1694815"/>
            <a:ext cx="13381355" cy="5870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73937"/>
            <a:ext cx="74164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Part 1: Introduction to C++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886676"/>
            <a:ext cx="7416403" cy="23688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C++ is a high-performance, general-purpose programming language created by </a:t>
            </a:r>
            <a:r>
              <a:rPr lang="en-US" sz="19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Bjarne Stroustrup</a:t>
            </a: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. It extends the C language, offering both low-level memory control and high-level object-oriented programming (OOP) capabilities. This versatility makes it ideal for system development, game engines, and embedded systems.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64181"/>
            <a:ext cx="4936569" cy="6169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Key Features of C++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174796"/>
            <a:ext cx="2994303" cy="18505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272201"/>
            <a:ext cx="2994303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Object-Oriented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4805720"/>
            <a:ext cx="2994303" cy="1974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Supports classes and objects, fostering code reusability and structured program design.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592" y="2174796"/>
            <a:ext cx="2994303" cy="1850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592" y="4272201"/>
            <a:ext cx="2994303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High Performance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166592" y="4805720"/>
            <a:ext cx="2994303" cy="1974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Provides fine-grained control over system resources and memory, leading to faster execution speeds.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386" y="2174796"/>
            <a:ext cx="2994303" cy="1850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9386" y="4272201"/>
            <a:ext cx="2994303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Portable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469386" y="4805720"/>
            <a:ext cx="2994303" cy="1974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C++ code can be compiled and executed across various platforms without significant modifications.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180" y="2174796"/>
            <a:ext cx="2994422" cy="1850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2180" y="4272201"/>
            <a:ext cx="2994422" cy="7710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Rich Library Support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772180" y="5191244"/>
            <a:ext cx="2994422" cy="1974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Comes equipped with a comprehensive set of built-in functions and standard library components.</a:t>
            </a:r>
            <a:endParaRPr lang="en-US" sz="1900" dirty="0"/>
          </a:p>
        </p:txBody>
      </p:sp>
      <p:sp>
        <p:nvSpPr>
          <p:cNvPr id="15" name="Text Box 14"/>
          <p:cNvSpPr txBox="1"/>
          <p:nvPr/>
        </p:nvSpPr>
        <p:spPr>
          <a:xfrm>
            <a:off x="367030" y="2174875"/>
            <a:ext cx="3491230" cy="4684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4156075" y="2114550"/>
            <a:ext cx="3159760" cy="4610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7411720" y="2085975"/>
            <a:ext cx="2878455" cy="4625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0694035" y="1911350"/>
            <a:ext cx="3072765" cy="5457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19" grpId="0"/>
      <p:bldP spid="1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08528" y="462439"/>
            <a:ext cx="7928134" cy="5376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Part 2: Variables and the </a:t>
            </a:r>
            <a:r>
              <a:rPr lang="en-US" sz="32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32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Data Type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508528" y="1334453"/>
            <a:ext cx="9613344" cy="534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 </a:t>
            </a:r>
            <a:r>
              <a:rPr lang="en-US" sz="13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variable</a:t>
            </a:r>
            <a:r>
              <a:rPr lang="en-US" sz="1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acts as a named storage location in memory, designed to hold data of a specific type. Variables enable programs to dynamically store and manipulate values during execution.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2508528" y="2120027"/>
            <a:ext cx="5198745" cy="3209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2.1 Declaring and Initializing </a:t>
            </a:r>
            <a:r>
              <a:rPr lang="en-US" sz="19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19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Variables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2508528" y="2691765"/>
            <a:ext cx="9613344" cy="5500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</a:t>
            </a: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1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data type is specifically designed to store a </a:t>
            </a:r>
            <a:r>
              <a:rPr lang="en-US" sz="13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single character</a:t>
            </a:r>
            <a:r>
              <a:rPr lang="en-US" sz="1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. This character value must always be enclosed within </a:t>
            </a:r>
            <a:r>
              <a:rPr lang="en-US" sz="13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single quotes</a:t>
            </a:r>
            <a:r>
              <a:rPr lang="en-US" sz="1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(</a:t>
            </a: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' '</a:t>
            </a:r>
            <a:r>
              <a:rPr lang="en-US" sz="1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).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2508250" y="3492500"/>
            <a:ext cx="9601835" cy="512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Basic Syntax: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508528" y="4004429"/>
            <a:ext cx="9613344" cy="518160"/>
          </a:xfrm>
          <a:prstGeom prst="roundRect">
            <a:avLst>
              <a:gd name="adj" fmla="val 13552"/>
            </a:avLst>
          </a:prstGeom>
          <a:solidFill>
            <a:srgbClr val="162227"/>
          </a:solidFill>
        </p:spPr>
      </p:sp>
      <p:sp>
        <p:nvSpPr>
          <p:cNvPr id="8" name="Shape 6"/>
          <p:cNvSpPr/>
          <p:nvPr/>
        </p:nvSpPr>
        <p:spPr>
          <a:xfrm>
            <a:off x="2500193" y="4004429"/>
            <a:ext cx="9630013" cy="518160"/>
          </a:xfrm>
          <a:prstGeom prst="roundRect">
            <a:avLst>
              <a:gd name="adj" fmla="val 4840"/>
            </a:avLst>
          </a:prstGeom>
          <a:solidFill>
            <a:srgbClr val="162227"/>
          </a:solidFill>
        </p:spPr>
      </p:sp>
      <p:sp>
        <p:nvSpPr>
          <p:cNvPr id="9" name="Text 7"/>
          <p:cNvSpPr/>
          <p:nvPr/>
        </p:nvSpPr>
        <p:spPr>
          <a:xfrm>
            <a:off x="2667357" y="4129802"/>
            <a:ext cx="9295686" cy="2674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 variable_name = 'value';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2508250" y="4773295"/>
            <a:ext cx="9622155" cy="673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Examples: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508528" y="5285184"/>
            <a:ext cx="9613344" cy="1052989"/>
          </a:xfrm>
          <a:prstGeom prst="roundRect">
            <a:avLst>
              <a:gd name="adj" fmla="val 6669"/>
            </a:avLst>
          </a:prstGeom>
          <a:solidFill>
            <a:srgbClr val="162227"/>
          </a:solidFill>
        </p:spPr>
      </p:sp>
      <p:sp>
        <p:nvSpPr>
          <p:cNvPr id="12" name="Shape 10"/>
          <p:cNvSpPr/>
          <p:nvPr/>
        </p:nvSpPr>
        <p:spPr>
          <a:xfrm>
            <a:off x="2500193" y="5285184"/>
            <a:ext cx="9630013" cy="1052989"/>
          </a:xfrm>
          <a:prstGeom prst="roundRect">
            <a:avLst>
              <a:gd name="adj" fmla="val 2382"/>
            </a:avLst>
          </a:prstGeom>
          <a:solidFill>
            <a:srgbClr val="162227"/>
          </a:solidFill>
        </p:spPr>
      </p:sp>
      <p:sp>
        <p:nvSpPr>
          <p:cNvPr id="13" name="Text 11"/>
          <p:cNvSpPr/>
          <p:nvPr/>
        </p:nvSpPr>
        <p:spPr>
          <a:xfrm>
            <a:off x="2667357" y="5410557"/>
            <a:ext cx="9295686" cy="802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 grade = 'A';    // Stores the letter A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 digit = '7';    // Stores the character '7' (not the number 7)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 symbol = '$';   // Stores the dollar sign symbol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2508528" y="6526173"/>
            <a:ext cx="9613344" cy="2674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You can also declare a variable and assign a value later: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2508528" y="6981587"/>
            <a:ext cx="9613344" cy="785574"/>
          </a:xfrm>
          <a:prstGeom prst="roundRect">
            <a:avLst>
              <a:gd name="adj" fmla="val 8939"/>
            </a:avLst>
          </a:prstGeom>
          <a:solidFill>
            <a:srgbClr val="162227"/>
          </a:solidFill>
        </p:spPr>
      </p:sp>
      <p:sp>
        <p:nvSpPr>
          <p:cNvPr id="16" name="Shape 14"/>
          <p:cNvSpPr/>
          <p:nvPr/>
        </p:nvSpPr>
        <p:spPr>
          <a:xfrm>
            <a:off x="2500193" y="6981587"/>
            <a:ext cx="9630013" cy="785574"/>
          </a:xfrm>
          <a:prstGeom prst="roundRect">
            <a:avLst>
              <a:gd name="adj" fmla="val 3192"/>
            </a:avLst>
          </a:prstGeom>
          <a:solidFill>
            <a:srgbClr val="162227"/>
          </a:solidFill>
        </p:spPr>
      </p:sp>
      <p:sp>
        <p:nvSpPr>
          <p:cNvPr id="17" name="Text 15"/>
          <p:cNvSpPr/>
          <p:nvPr/>
        </p:nvSpPr>
        <p:spPr>
          <a:xfrm>
            <a:off x="2667357" y="7106960"/>
            <a:ext cx="9295686" cy="534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 response;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response = 'Y';</a:t>
            </a:r>
            <a:endParaRPr lang="en-US" sz="1300" dirty="0"/>
          </a:p>
        </p:txBody>
      </p:sp>
      <p:sp>
        <p:nvSpPr>
          <p:cNvPr id="18" name="Text Box 17"/>
          <p:cNvSpPr txBox="1"/>
          <p:nvPr/>
        </p:nvSpPr>
        <p:spPr>
          <a:xfrm>
            <a:off x="2426970" y="6475730"/>
            <a:ext cx="10428605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9" grpId="0"/>
      <p:bldP spid="9" grpId="1"/>
      <p:bldP spid="10" grpId="0"/>
      <p:bldP spid="10" grpId="1"/>
      <p:bldP spid="13" grpId="0"/>
      <p:bldP spid="13" grpId="1"/>
      <p:bldP spid="18" grpId="0"/>
      <p:bldP spid="18" grpId="1"/>
      <p:bldP spid="17" grpId="0"/>
      <p:bldP spid="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6108" y="581382"/>
            <a:ext cx="5342215" cy="4035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2.2 The </a:t>
            </a:r>
            <a:r>
              <a:rPr lang="en-US" sz="24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24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Type and ASCII Values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1246108" y="1407081"/>
            <a:ext cx="12138065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 C++, a </a:t>
            </a:r>
            <a:r>
              <a:rPr lang="en-US" sz="16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variable doesn't directly store the character itself. Instead, it stores its corresponding </a:t>
            </a:r>
            <a:r>
              <a:rPr lang="en-US" sz="16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integer ASCII (American Standard Code for Information Interchange) value</a:t>
            </a: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246108" y="2335054"/>
            <a:ext cx="12138065" cy="352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SzPct val="100000"/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character </a:t>
            </a:r>
            <a:r>
              <a:rPr lang="en-US" sz="16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'A'</a:t>
            </a: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has an ASCII value of </a:t>
            </a:r>
            <a:r>
              <a:rPr lang="en-US" sz="16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65</a:t>
            </a: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246108" y="2761774"/>
            <a:ext cx="12138065" cy="352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SzPct val="100000"/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character </a:t>
            </a:r>
            <a:r>
              <a:rPr lang="en-US" sz="16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'a'</a:t>
            </a: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has an ASCII value of </a:t>
            </a:r>
            <a:r>
              <a:rPr lang="en-US" sz="16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97</a:t>
            </a: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246108" y="3188494"/>
            <a:ext cx="12138065" cy="352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SzPct val="100000"/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character </a:t>
            </a:r>
            <a:r>
              <a:rPr lang="en-US" sz="16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'5'</a:t>
            </a: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has an ASCII value of </a:t>
            </a:r>
            <a:r>
              <a:rPr lang="en-US" sz="16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53</a:t>
            </a: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246108" y="3857982"/>
            <a:ext cx="5838230" cy="3298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Understanding this relationship allows you to: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246108" y="4694277"/>
            <a:ext cx="5811441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1. Find the ASCII value: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1246108" y="5269349"/>
            <a:ext cx="5811441" cy="991791"/>
          </a:xfrm>
          <a:prstGeom prst="roundRect">
            <a:avLst>
              <a:gd name="adj" fmla="val 8939"/>
            </a:avLst>
          </a:prstGeom>
          <a:solidFill>
            <a:srgbClr val="162227"/>
          </a:solidFill>
        </p:spPr>
      </p:sp>
      <p:sp>
        <p:nvSpPr>
          <p:cNvPr id="10" name="Shape 8"/>
          <p:cNvSpPr/>
          <p:nvPr/>
        </p:nvSpPr>
        <p:spPr>
          <a:xfrm>
            <a:off x="1235631" y="5269349"/>
            <a:ext cx="5832396" cy="991791"/>
          </a:xfrm>
          <a:prstGeom prst="roundRect">
            <a:avLst>
              <a:gd name="adj" fmla="val 3193"/>
            </a:avLst>
          </a:prstGeom>
          <a:solidFill>
            <a:srgbClr val="162227"/>
          </a:solidFill>
        </p:spPr>
      </p:sp>
      <p:sp>
        <p:nvSpPr>
          <p:cNvPr id="11" name="Text 9"/>
          <p:cNvSpPr/>
          <p:nvPr/>
        </p:nvSpPr>
        <p:spPr>
          <a:xfrm>
            <a:off x="1446728" y="5427583"/>
            <a:ext cx="5410200" cy="675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 ch = 'h';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cout &lt;&lt; int(ch); // Outputs: 104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0233" y="4694277"/>
            <a:ext cx="5811441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2. Assign a character via ASCII: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580233" y="5269349"/>
            <a:ext cx="5811441" cy="991791"/>
          </a:xfrm>
          <a:prstGeom prst="roundRect">
            <a:avLst>
              <a:gd name="adj" fmla="val 8939"/>
            </a:avLst>
          </a:prstGeom>
          <a:solidFill>
            <a:srgbClr val="162227"/>
          </a:solidFill>
        </p:spPr>
      </p:sp>
      <p:sp>
        <p:nvSpPr>
          <p:cNvPr id="14" name="Shape 12"/>
          <p:cNvSpPr/>
          <p:nvPr/>
        </p:nvSpPr>
        <p:spPr>
          <a:xfrm>
            <a:off x="7569756" y="5269349"/>
            <a:ext cx="5832396" cy="991791"/>
          </a:xfrm>
          <a:prstGeom prst="roundRect">
            <a:avLst>
              <a:gd name="adj" fmla="val 3193"/>
            </a:avLst>
          </a:prstGeom>
          <a:solidFill>
            <a:srgbClr val="162227"/>
          </a:solidFill>
        </p:spPr>
      </p:sp>
      <p:sp>
        <p:nvSpPr>
          <p:cNvPr id="15" name="Text 13"/>
          <p:cNvSpPr/>
          <p:nvPr/>
        </p:nvSpPr>
        <p:spPr>
          <a:xfrm>
            <a:off x="7780853" y="5427583"/>
            <a:ext cx="5410200" cy="675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 ch = 104; // 104 is ASCII for 'h'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cout &lt;&lt; ch;    // Outputs: h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1246108" y="6735961"/>
            <a:ext cx="12138065" cy="912138"/>
          </a:xfrm>
          <a:prstGeom prst="roundRect">
            <a:avLst>
              <a:gd name="adj" fmla="val 9720"/>
            </a:avLst>
          </a:prstGeom>
          <a:solidFill>
            <a:srgbClr val="001D4D"/>
          </a:solidFill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206" y="7051238"/>
            <a:ext cx="263843" cy="211098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932146" y="6999803"/>
            <a:ext cx="11240929" cy="352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This explains why </a:t>
            </a:r>
            <a:r>
              <a:rPr lang="en-US" sz="1650" dirty="0">
                <a:solidFill>
                  <a:srgbClr val="FFFFFF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'5'</a:t>
            </a:r>
            <a:r>
              <a:rPr lang="en-US" sz="1650" dirty="0">
                <a:solidFill>
                  <a:srgbClr val="FFFFFF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(ASCII 53) is distinct from the integer </a:t>
            </a:r>
            <a:r>
              <a:rPr lang="en-US" sz="1650" dirty="0">
                <a:solidFill>
                  <a:srgbClr val="FFFFFF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5</a:t>
            </a:r>
            <a:r>
              <a:rPr lang="en-US" sz="1650" dirty="0">
                <a:solidFill>
                  <a:srgbClr val="FFFFFF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when stored in a </a:t>
            </a:r>
            <a:r>
              <a:rPr lang="en-US" sz="1650" dirty="0">
                <a:solidFill>
                  <a:srgbClr val="FFFFFF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</a:t>
            </a:r>
            <a:r>
              <a:rPr lang="en-US" sz="1650" dirty="0">
                <a:solidFill>
                  <a:srgbClr val="FFFFFF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1" grpId="0"/>
      <p:bldP spid="11" grpId="1"/>
      <p:bldP spid="12" grpId="0"/>
      <p:bldP spid="12" grpId="1"/>
      <p:bldP spid="15" grpId="0"/>
      <p:bldP spid="15" grpId="1"/>
      <p:bldP spid="18" grpId="0"/>
      <p:bldP spid="1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2045" y="501729"/>
            <a:ext cx="2808089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2.3 Escape Sequences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2072045" y="1208365"/>
            <a:ext cx="10486311" cy="5912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Certain characters, such as single quotes or newlines, cannot be directly typed into character literals. </a:t>
            </a:r>
            <a:r>
              <a:rPr lang="en-US" sz="14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Escape sequences</a:t>
            </a: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, which begin with a backslash (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\</a:t>
            </a: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), provide a solution for representing these special characters.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2072045" y="2004774"/>
            <a:ext cx="10486311" cy="3742253"/>
          </a:xfrm>
          <a:prstGeom prst="roundRect">
            <a:avLst>
              <a:gd name="adj" fmla="val 204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079665" y="2012394"/>
            <a:ext cx="10471071" cy="52589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2262068" y="2129433"/>
            <a:ext cx="2772847" cy="291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Escape Sequence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407104" y="2129433"/>
            <a:ext cx="6961346" cy="291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Character Represented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2079665" y="2538293"/>
            <a:ext cx="10471071" cy="5335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2262068" y="2655332"/>
            <a:ext cx="2772847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\'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407104" y="2655332"/>
            <a:ext cx="6961346" cy="291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Single quote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2079665" y="3071812"/>
            <a:ext cx="10471071" cy="5335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2262068" y="3188851"/>
            <a:ext cx="2772847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\"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407104" y="3188851"/>
            <a:ext cx="6961346" cy="291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Double quote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2079665" y="3605332"/>
            <a:ext cx="10471071" cy="5335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5" name="Text 13"/>
          <p:cNvSpPr/>
          <p:nvPr/>
        </p:nvSpPr>
        <p:spPr>
          <a:xfrm>
            <a:off x="2262068" y="3722370"/>
            <a:ext cx="2772847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\\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5407104" y="3722370"/>
            <a:ext cx="6961346" cy="291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Backslash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2079665" y="4138851"/>
            <a:ext cx="10471071" cy="5335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2262068" y="4255889"/>
            <a:ext cx="2772847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\n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5407104" y="4255889"/>
            <a:ext cx="6961346" cy="291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Newline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2079665" y="4672370"/>
            <a:ext cx="10471071" cy="5335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1" name="Text 19"/>
          <p:cNvSpPr/>
          <p:nvPr/>
        </p:nvSpPr>
        <p:spPr>
          <a:xfrm>
            <a:off x="2262068" y="4789408"/>
            <a:ext cx="2772847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\t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5407104" y="4789408"/>
            <a:ext cx="6961346" cy="291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Horizontal tab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2079665" y="5205889"/>
            <a:ext cx="10471071" cy="5335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2262068" y="5322927"/>
            <a:ext cx="2772847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\0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5407104" y="5322927"/>
            <a:ext cx="6961346" cy="291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Null character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2072005" y="6020435"/>
            <a:ext cx="10494645" cy="19627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Example: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2072045" y="6578918"/>
            <a:ext cx="10486311" cy="1148834"/>
          </a:xfrm>
          <a:prstGeom prst="roundRect">
            <a:avLst>
              <a:gd name="adj" fmla="val 6667"/>
            </a:avLst>
          </a:prstGeom>
          <a:solidFill>
            <a:srgbClr val="162227"/>
          </a:solidFill>
        </p:spPr>
      </p:sp>
      <p:sp>
        <p:nvSpPr>
          <p:cNvPr id="28" name="Shape 26"/>
          <p:cNvSpPr/>
          <p:nvPr/>
        </p:nvSpPr>
        <p:spPr>
          <a:xfrm>
            <a:off x="2062996" y="6578918"/>
            <a:ext cx="10504408" cy="1148834"/>
          </a:xfrm>
          <a:prstGeom prst="roundRect">
            <a:avLst>
              <a:gd name="adj" fmla="val 2381"/>
            </a:avLst>
          </a:prstGeom>
          <a:solidFill>
            <a:srgbClr val="162227"/>
          </a:solidFill>
        </p:spPr>
      </p:sp>
      <p:sp>
        <p:nvSpPr>
          <p:cNvPr id="29" name="Text 27"/>
          <p:cNvSpPr/>
          <p:nvPr/>
        </p:nvSpPr>
        <p:spPr>
          <a:xfrm>
            <a:off x="2245281" y="6715601"/>
            <a:ext cx="10139839" cy="8754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cout &lt;&lt; "He said, \"Hello!\"" &lt;&lt; endl; // Prints: He said, "Hello!"</a:t>
            </a:r>
            <a:endParaRPr lang="en-US" sz="14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cout &lt;&lt; "Line 1\nLine 2"; // Prints on two separate lines</a:t>
            </a:r>
            <a:endParaRPr lang="en-US" sz="14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char singleQuote = '\''; // Stores a single quote character</a:t>
            </a:r>
            <a:endParaRPr lang="en-US" sz="1400" dirty="0"/>
          </a:p>
        </p:txBody>
      </p:sp>
      <p:sp>
        <p:nvSpPr>
          <p:cNvPr id="30" name="Text Box 29"/>
          <p:cNvSpPr txBox="1"/>
          <p:nvPr/>
        </p:nvSpPr>
        <p:spPr>
          <a:xfrm>
            <a:off x="1671955" y="1838325"/>
            <a:ext cx="11183620" cy="4076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0" grpId="0"/>
      <p:bldP spid="30" grpId="1"/>
      <p:bldP spid="26" grpId="0"/>
      <p:bldP spid="26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10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11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12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13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14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15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16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2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3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4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5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6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7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8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ags/tag9.xml><?xml version="1.0" encoding="utf-8"?>
<p:tagLst xmlns:p="http://schemas.openxmlformats.org/presentationml/2006/main">
  <p:tag name="KSO_WM_DIAGRAM_VIRTUALLY_FRAME" val="{&quot;height&quot;:366.7218897637796,&quot;left&quot;:62.89685039370079,&quot;top&quot;:204.43125984251967,&quot;width&quot;:1026.206299212598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4923</Words>
  <Application>WPS Presentation</Application>
  <PresentationFormat>On-screen Show (16:9)</PresentationFormat>
  <Paragraphs>207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Merriweather</vt:lpstr>
      <vt:lpstr>Merriweather</vt:lpstr>
      <vt:lpstr>Merriweather</vt:lpstr>
      <vt:lpstr>Consolas</vt:lpstr>
      <vt:lpstr>Consolas</vt:lpstr>
      <vt:lpstr>Consolas</vt:lpstr>
      <vt:lpstr>Merriweather Light</vt:lpstr>
      <vt:lpstr>Segoe Print</vt:lpstr>
      <vt:lpstr>Merriweather Light</vt:lpstr>
      <vt:lpstr>Merriweather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Abdul Subhan</cp:lastModifiedBy>
  <cp:revision>3</cp:revision>
  <dcterms:created xsi:type="dcterms:W3CDTF">2026-01-19T19:15:00Z</dcterms:created>
  <dcterms:modified xsi:type="dcterms:W3CDTF">2026-01-20T07:52:49Z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262DF856D86B4B869CB01D36AEFDF23F_12</vt:lpwstr>
  </property>
  <property fmtid="{D5CDD505-2E9C-101B-9397-08002B2CF9AE}" pid="3" name="KSOProductBuildVer">
    <vt:lpwstr>1033-12.2.0.23196</vt:lpwstr>
  </property>
</Properties>
</file>